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72" r:id="rId2"/>
    <p:sldId id="546" r:id="rId3"/>
    <p:sldId id="530" r:id="rId4"/>
    <p:sldId id="531" r:id="rId5"/>
    <p:sldId id="561" r:id="rId6"/>
    <p:sldId id="594" r:id="rId7"/>
    <p:sldId id="532" r:id="rId8"/>
    <p:sldId id="549" r:id="rId9"/>
    <p:sldId id="547" r:id="rId10"/>
    <p:sldId id="563" r:id="rId11"/>
    <p:sldId id="619" r:id="rId12"/>
    <p:sldId id="620" r:id="rId13"/>
    <p:sldId id="564" r:id="rId14"/>
    <p:sldId id="595" r:id="rId15"/>
    <p:sldId id="622" r:id="rId16"/>
    <p:sldId id="623" r:id="rId17"/>
    <p:sldId id="624" r:id="rId18"/>
    <p:sldId id="625" r:id="rId19"/>
    <p:sldId id="626" r:id="rId20"/>
    <p:sldId id="627" r:id="rId21"/>
    <p:sldId id="621" r:id="rId22"/>
    <p:sldId id="628" r:id="rId23"/>
    <p:sldId id="618" r:id="rId24"/>
    <p:sldId id="629" r:id="rId25"/>
    <p:sldId id="600" r:id="rId26"/>
    <p:sldId id="602" r:id="rId27"/>
    <p:sldId id="599" r:id="rId28"/>
    <p:sldId id="598" r:id="rId29"/>
    <p:sldId id="597" r:id="rId30"/>
    <p:sldId id="603" r:id="rId31"/>
    <p:sldId id="604" r:id="rId32"/>
    <p:sldId id="596" r:id="rId33"/>
    <p:sldId id="555" r:id="rId34"/>
    <p:sldId id="554" r:id="rId35"/>
    <p:sldId id="553" r:id="rId36"/>
    <p:sldId id="552" r:id="rId37"/>
    <p:sldId id="551" r:id="rId38"/>
    <p:sldId id="559" r:id="rId39"/>
    <p:sldId id="565" r:id="rId40"/>
    <p:sldId id="566" r:id="rId41"/>
    <p:sldId id="558" r:id="rId42"/>
    <p:sldId id="560" r:id="rId43"/>
    <p:sldId id="567" r:id="rId44"/>
    <p:sldId id="557" r:id="rId45"/>
    <p:sldId id="591" r:id="rId46"/>
    <p:sldId id="592" r:id="rId47"/>
    <p:sldId id="556" r:id="rId48"/>
    <p:sldId id="550" r:id="rId49"/>
    <p:sldId id="533" r:id="rId50"/>
    <p:sldId id="562" r:id="rId51"/>
    <p:sldId id="593" r:id="rId52"/>
    <p:sldId id="570" r:id="rId53"/>
    <p:sldId id="601" r:id="rId54"/>
    <p:sldId id="568" r:id="rId55"/>
    <p:sldId id="542" r:id="rId56"/>
    <p:sldId id="574" r:id="rId57"/>
    <p:sldId id="573" r:id="rId58"/>
    <p:sldId id="572" r:id="rId59"/>
    <p:sldId id="576" r:id="rId60"/>
    <p:sldId id="608" r:id="rId61"/>
    <p:sldId id="609" r:id="rId62"/>
    <p:sldId id="610" r:id="rId63"/>
    <p:sldId id="612" r:id="rId64"/>
    <p:sldId id="611" r:id="rId65"/>
    <p:sldId id="616" r:id="rId66"/>
    <p:sldId id="615" r:id="rId67"/>
    <p:sldId id="614" r:id="rId68"/>
    <p:sldId id="613" r:id="rId69"/>
    <p:sldId id="575" r:id="rId70"/>
    <p:sldId id="578" r:id="rId71"/>
    <p:sldId id="577" r:id="rId72"/>
    <p:sldId id="581" r:id="rId73"/>
    <p:sldId id="580" r:id="rId74"/>
    <p:sldId id="579" r:id="rId75"/>
    <p:sldId id="571" r:id="rId76"/>
    <p:sldId id="584" r:id="rId77"/>
    <p:sldId id="583" r:id="rId78"/>
    <p:sldId id="582" r:id="rId79"/>
    <p:sldId id="588" r:id="rId80"/>
    <p:sldId id="587" r:id="rId81"/>
    <p:sldId id="586" r:id="rId82"/>
    <p:sldId id="590" r:id="rId83"/>
    <p:sldId id="589" r:id="rId84"/>
    <p:sldId id="585" r:id="rId85"/>
    <p:sldId id="569" r:id="rId86"/>
    <p:sldId id="541" r:id="rId87"/>
    <p:sldId id="605" r:id="rId88"/>
    <p:sldId id="606" r:id="rId89"/>
    <p:sldId id="607" r:id="rId90"/>
    <p:sldId id="540" r:id="rId91"/>
    <p:sldId id="545" r:id="rId92"/>
    <p:sldId id="617" r:id="rId93"/>
    <p:sldId id="543" r:id="rId94"/>
    <p:sldId id="539" r:id="rId95"/>
    <p:sldId id="535" r:id="rId96"/>
    <p:sldId id="529" r:id="rId97"/>
    <p:sldId id="488" r:id="rId98"/>
    <p:sldId id="293" r:id="rId99"/>
    <p:sldId id="313" r:id="rId100"/>
    <p:sldId id="320" r:id="rId101"/>
    <p:sldId id="316" r:id="rId102"/>
    <p:sldId id="261" r:id="rId103"/>
    <p:sldId id="502" r:id="rId1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780" y="108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11/24/2015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13" Type="http://schemas.openxmlformats.org/officeDocument/2006/relationships/hyperlink" Target="http://www.slideshare.net/antonkeks/4-collections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17" Type="http://schemas.openxmlformats.org/officeDocument/2006/relationships/hyperlink" Target="http://www.slideshare.net/caroljmcdonald/java-generics-2485138?next_slideshow=1" TargetMode="External"/><Relationship Id="rId2" Type="http://schemas.openxmlformats.org/officeDocument/2006/relationships/hyperlink" Target="https://docs.oracle.com/javase/tutorial/reallybigindex.html" TargetMode="External"/><Relationship Id="rId16" Type="http://schemas.openxmlformats.org/officeDocument/2006/relationships/hyperlink" Target="http://www.slideshare.net/shahjahan786/generics-2796006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5" Type="http://schemas.openxmlformats.org/officeDocument/2006/relationships/hyperlink" Target="http://www.slideshare.net/AbhishekKhune/07-java-collection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Relationship Id="rId14" Type="http://schemas.openxmlformats.org/officeDocument/2006/relationships/hyperlink" Target="http://www.slideshare.net/andreaiacono/java8-39841939%20-%20Java8" TargetMode="Externa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EmertxeSlides/010-core-javaiofundamentals" TargetMode="External"/><Relationship Id="rId3" Type="http://schemas.openxmlformats.org/officeDocument/2006/relationships/hyperlink" Target="http://www.slideshare.net/antonkeks/10-threads" TargetMode="External"/><Relationship Id="rId7" Type="http://schemas.openxmlformats.org/officeDocument/2006/relationships/hyperlink" Target="http://new.51cto.com/" TargetMode="External"/><Relationship Id="rId2" Type="http://schemas.openxmlformats.org/officeDocument/2006/relationships/hyperlink" Target="http://www.slideshare.net/KavitaGanesan/is-66154415-kavitaganesanv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lineking/io-package" TargetMode="External"/><Relationship Id="rId5" Type="http://schemas.openxmlformats.org/officeDocument/2006/relationships/hyperlink" Target="http://www.slideshare.net/javaonkar/thread-concurrancy" TargetMode="External"/><Relationship Id="rId10" Type="http://schemas.openxmlformats.org/officeDocument/2006/relationships/hyperlink" Target="http://www.slideshare.net/boulderjug/55-things-in-java-7" TargetMode="External"/><Relationship Id="rId4" Type="http://schemas.openxmlformats.org/officeDocument/2006/relationships/hyperlink" Target="http://www.slideshare.net/BenjDelMundo/java-thread-synchronization" TargetMode="External"/><Relationship Id="rId9" Type="http://schemas.openxmlformats.org/officeDocument/2006/relationships/hyperlink" Target="http://www.slideshare.net/martyhall/file-io-in-java-8-applying-the-power-of-stream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yrajendra/interface-result-set" TargetMode="External"/><Relationship Id="rId7" Type="http://schemas.openxmlformats.org/officeDocument/2006/relationships/hyperlink" Target="http://www.journaldev.com/2509/jdbc-datasource-example-oracle-mysql-and-apache-dbcp-tutorial" TargetMode="External"/><Relationship Id="rId2" Type="http://schemas.openxmlformats.org/officeDocument/2006/relationships/hyperlink" Target="http://www.slideshare.net/itsec/jdbc-tutor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becoolever/connection-pooling" TargetMode="External"/><Relationship Id="rId5" Type="http://schemas.openxmlformats.org/officeDocument/2006/relationships/hyperlink" Target="http://www.slideshare.net/itsec/jdbc-java-database-connectivity-4071670" TargetMode="External"/><Relationship Id="rId4" Type="http://schemas.openxmlformats.org/officeDocument/2006/relationships/hyperlink" Target="http://www.slideshare.net/antonkeks/java-course-13-jdbc-db-access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548" y="2240924"/>
            <a:ext cx="88885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u="sng" dirty="0" smtClean="0">
                <a:solidFill>
                  <a:srgbClr val="002060"/>
                </a:solidFill>
              </a:rPr>
              <a:t>JDBC Database Access</a:t>
            </a:r>
            <a:endParaRPr lang="en-US" sz="11500" i="1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5" y="359796"/>
            <a:ext cx="8530108" cy="640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5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437262"/>
            <a:ext cx="99940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 on collection using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Lambarda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expression.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Java streaming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Blocking queue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Autoboxing and unboxing</a:t>
            </a:r>
          </a:p>
          <a:p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hlinkClick r:id="rId2"/>
              </a:rPr>
              <a:t>docs.oracle.com/javase/tutorial/reallybigindex.html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3"/>
              </a:rPr>
              <a:t>www.slideshare.net/EdurekaIN/java-class-3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4"/>
              </a:rPr>
              <a:t>www.slideshare.net/abdurrehmanabdurrehman391/variables-and-data-types-by-sir-khalid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5"/>
              </a:rPr>
              <a:t>www.slideshare.net/abdurrehmanabdurrehman391/java-advancedoop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6"/>
              </a:rPr>
              <a:t>www.slideshare.net/MindfireSolutions/java-garbage-collection-how-it-works?next_slideshow=1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7"/>
              </a:rPr>
              <a:t>www.slideshare.net/arnold7490/unit-4-java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8"/>
              </a:rPr>
              <a:t>www.slideshare.net/arnold7490/unit-3-java?next_slideshow=1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9"/>
              </a:rPr>
              <a:t>www.slideshare.net/tushardesarda/java-tutorial-3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0"/>
              </a:rPr>
              <a:t>www.slideshare.net/muralidhar9e/java-exception-handling-ppt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1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1"/>
              </a:rPr>
              <a:t>www.slideshare.net/emprovise/2-javabasics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2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2"/>
              </a:rPr>
              <a:t>www.slideshare.net/AllanHuang/java-new-evolution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3"/>
              </a:rPr>
              <a:t>www.slideshare.net/antonkeks/4-collections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4"/>
              </a:rPr>
              <a:t>www.slideshare.net/andreaiacono/java8-39841939 - Java8</a:t>
            </a:r>
            <a:r>
              <a:rPr lang="en-US" sz="7200" dirty="0" smtClean="0">
                <a:solidFill>
                  <a:schemeClr val="bg1"/>
                </a:solidFill>
              </a:rPr>
              <a:t> features</a:t>
            </a:r>
          </a:p>
          <a:p>
            <a:r>
              <a:rPr lang="en-US" sz="7200" dirty="0">
                <a:solidFill>
                  <a:schemeClr val="bg1"/>
                </a:solidFill>
                <a:hlinkClick r:id="rId1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5"/>
              </a:rPr>
              <a:t>www.slideshare.net/AbhishekKhune/07-java-collection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6"/>
              </a:rPr>
              <a:t>http://www.slideshare.net/shahjahan786/generics-27960064</a:t>
            </a:r>
            <a:r>
              <a:rPr lang="en-US" sz="7200" dirty="0">
                <a:solidFill>
                  <a:schemeClr val="bg1"/>
                </a:solidFill>
              </a:rPr>
              <a:t> - </a:t>
            </a:r>
            <a:r>
              <a:rPr lang="en-US" sz="7200" dirty="0" smtClean="0">
                <a:solidFill>
                  <a:schemeClr val="bg1"/>
                </a:solidFill>
              </a:rPr>
              <a:t>Generics</a:t>
            </a:r>
          </a:p>
          <a:p>
            <a:r>
              <a:rPr lang="en-US" sz="7200" dirty="0">
                <a:solidFill>
                  <a:schemeClr val="bg1"/>
                </a:solidFill>
                <a:hlinkClick r:id="rId1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7"/>
              </a:rPr>
              <a:t>www.slideshare.net/caroljmcdonald/java-generics-2485138?next_slideshow=1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909" y="512776"/>
            <a:ext cx="11081562" cy="42071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www.slideshare.net/KavitaGanesan/is-66154415-kavitaganesanv2</a:t>
            </a:r>
            <a:r>
              <a:rPr lang="en-US" sz="2000" dirty="0" smtClean="0">
                <a:solidFill>
                  <a:schemeClr val="bg1"/>
                </a:solidFill>
              </a:rPr>
              <a:t> - Strings</a:t>
            </a: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www.slideshare.net/antonkeks/10-threads</a:t>
            </a:r>
            <a:r>
              <a:rPr lang="en-US" sz="2000" dirty="0" smtClean="0">
                <a:solidFill>
                  <a:schemeClr val="bg1"/>
                </a:solidFill>
              </a:rPr>
              <a:t> - Threads</a:t>
            </a:r>
          </a:p>
          <a:p>
            <a:r>
              <a:rPr lang="en-US" sz="20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4"/>
              </a:rPr>
              <a:t>www.slideshare.net/BenjDelMundo/java-thread-synchronization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5"/>
              </a:rPr>
              <a:t>www.slideshare.net/javaonkar/thread-concurrancy</a:t>
            </a:r>
            <a:r>
              <a:rPr lang="en-US" sz="2000" dirty="0" smtClean="0">
                <a:solidFill>
                  <a:schemeClr val="bg1"/>
                </a:solidFill>
              </a:rPr>
              <a:t> - Synchronization</a:t>
            </a:r>
          </a:p>
          <a:p>
            <a:r>
              <a:rPr lang="en-US" sz="20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6"/>
              </a:rPr>
              <a:t>www.slideshare.net/lineking/io-package</a:t>
            </a:r>
            <a:r>
              <a:rPr lang="en-US" sz="2000" dirty="0" smtClean="0">
                <a:solidFill>
                  <a:schemeClr val="bg1"/>
                </a:solidFill>
              </a:rPr>
              <a:t> - Basic IO</a:t>
            </a:r>
          </a:p>
          <a:p>
            <a:r>
              <a:rPr lang="en-US" sz="2000" dirty="0" smtClean="0">
                <a:solidFill>
                  <a:schemeClr val="bg1"/>
                </a:solidFill>
                <a:hlinkClick r:id="rId7"/>
              </a:rPr>
              <a:t>http</a:t>
            </a:r>
            <a:r>
              <a:rPr lang="en-US" sz="2000" dirty="0">
                <a:solidFill>
                  <a:schemeClr val="bg1"/>
                </a:solidFill>
                <a:hlinkClick r:id="rId7"/>
              </a:rPr>
              <a:t>://</a:t>
            </a:r>
            <a:r>
              <a:rPr lang="en-US" sz="2000" dirty="0" smtClean="0">
                <a:solidFill>
                  <a:schemeClr val="bg1"/>
                </a:solidFill>
                <a:hlinkClick r:id="rId7"/>
              </a:rPr>
              <a:t>new.51cto.com</a:t>
            </a:r>
            <a:r>
              <a:rPr lang="en-US" sz="2000" dirty="0" smtClean="0">
                <a:solidFill>
                  <a:schemeClr val="bg1"/>
                </a:solidFill>
              </a:rPr>
              <a:t> – Buffered streams.</a:t>
            </a:r>
          </a:p>
          <a:p>
            <a:r>
              <a:rPr lang="en-US" sz="20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8"/>
              </a:rPr>
              <a:t>www.slideshare.net/EmertxeSlides/010-core-javaiofundamentals</a:t>
            </a:r>
            <a:r>
              <a:rPr lang="en-US" sz="2000" dirty="0" smtClean="0">
                <a:solidFill>
                  <a:schemeClr val="bg1"/>
                </a:solidFill>
              </a:rPr>
              <a:t> - IO</a:t>
            </a:r>
          </a:p>
          <a:p>
            <a:r>
              <a:rPr lang="en-US" sz="20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9"/>
              </a:rPr>
              <a:t>www.slideshare.net/martyhall/file-io-in-java-8-applying-the-power-of-streams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r>
              <a:rPr lang="en-US" sz="20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10"/>
              </a:rPr>
              <a:t>www.slideshare.net/boulderjug/55-things-in-java-7</a:t>
            </a:r>
            <a:r>
              <a:rPr lang="en-US" sz="2000" dirty="0" smtClean="0">
                <a:solidFill>
                  <a:schemeClr val="bg1"/>
                </a:solidFill>
              </a:rPr>
              <a:t> - File IO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088" y="500063"/>
            <a:ext cx="10501312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Database Connection URL’s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For Java DB: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jdbc:derby</a:t>
            </a:r>
            <a:r>
              <a:rPr lang="en-US" sz="2400" dirty="0">
                <a:solidFill>
                  <a:schemeClr val="bg1"/>
                </a:solidFill>
              </a:rPr>
              <a:t>:[</a:t>
            </a:r>
            <a:r>
              <a:rPr lang="en-US" sz="2400" dirty="0" err="1">
                <a:solidFill>
                  <a:schemeClr val="bg1"/>
                </a:solidFill>
              </a:rPr>
              <a:t>subsubprotocol</a:t>
            </a:r>
            <a:r>
              <a:rPr lang="en-US" sz="2400" dirty="0">
                <a:solidFill>
                  <a:schemeClr val="bg1"/>
                </a:solidFill>
              </a:rPr>
              <a:t>:][</a:t>
            </a:r>
            <a:r>
              <a:rPr lang="en-US" sz="2400" dirty="0" err="1">
                <a:solidFill>
                  <a:schemeClr val="bg1"/>
                </a:solidFill>
              </a:rPr>
              <a:t>databaseName</a:t>
            </a:r>
            <a:r>
              <a:rPr lang="en-US" sz="2400" dirty="0" smtClean="0">
                <a:solidFill>
                  <a:schemeClr val="bg1"/>
                </a:solidFill>
              </a:rPr>
              <a:t>] [;</a:t>
            </a:r>
            <a:r>
              <a:rPr lang="en-US" sz="2400" dirty="0">
                <a:solidFill>
                  <a:schemeClr val="bg1"/>
                </a:solidFill>
              </a:rPr>
              <a:t>attribute=value]*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subsubprotocol</a:t>
            </a:r>
            <a:r>
              <a:rPr lang="en-US" sz="2000" dirty="0">
                <a:solidFill>
                  <a:schemeClr val="bg1"/>
                </a:solidFill>
              </a:rPr>
              <a:t> specifies where Java DB should search for the database, either in a directory, in memory, in a class path, or in a JAR file. It is typically omitted.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databaseName</a:t>
            </a:r>
            <a:r>
              <a:rPr lang="en-US" sz="2000" dirty="0">
                <a:solidFill>
                  <a:schemeClr val="bg1"/>
                </a:solidFill>
              </a:rPr>
              <a:t> is the name of the database to connect 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attribute=value represents an optional, semicolon-separated list of attributes. These attributes enable you to instruct Java DB to perform various tasks, including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Create the database specified in the connection URL.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Encrypt the database specified in the connection URL.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Specify directories to store logging and trace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Specify a user name and password to connect to the database.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Ex: </a:t>
            </a:r>
            <a:r>
              <a:rPr lang="en-US" sz="2800" dirty="0" err="1">
                <a:solidFill>
                  <a:schemeClr val="bg1"/>
                </a:solidFill>
              </a:rPr>
              <a:t>jdbc:derby:testdb;create</a:t>
            </a:r>
            <a:r>
              <a:rPr lang="en-US" sz="2800" dirty="0">
                <a:solidFill>
                  <a:schemeClr val="bg1"/>
                </a:solidFill>
              </a:rPr>
              <a:t>=true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0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088" y="500063"/>
            <a:ext cx="10501312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Database Connection URL’s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For MySQL:</a:t>
            </a:r>
          </a:p>
          <a:p>
            <a:r>
              <a:rPr lang="en-US" sz="2400" b="1" dirty="0" err="1">
                <a:solidFill>
                  <a:schemeClr val="bg1"/>
                </a:solidFill>
              </a:rPr>
              <a:t>jdbc:mysql</a:t>
            </a:r>
            <a:r>
              <a:rPr lang="en-US" sz="2400" b="1" dirty="0">
                <a:solidFill>
                  <a:schemeClr val="bg1"/>
                </a:solidFill>
              </a:rPr>
              <a:t>://[host][,</a:t>
            </a:r>
            <a:r>
              <a:rPr lang="en-US" sz="2400" b="1" dirty="0" err="1">
                <a:solidFill>
                  <a:schemeClr val="bg1"/>
                </a:solidFill>
              </a:rPr>
              <a:t>failoverhost</a:t>
            </a:r>
            <a:r>
              <a:rPr lang="en-US" sz="2400" b="1" dirty="0" smtClean="0">
                <a:solidFill>
                  <a:schemeClr val="bg1"/>
                </a:solidFill>
              </a:rPr>
              <a:t>...][:</a:t>
            </a:r>
            <a:r>
              <a:rPr lang="en-US" sz="2400" b="1" dirty="0">
                <a:solidFill>
                  <a:schemeClr val="bg1"/>
                </a:solidFill>
              </a:rPr>
              <a:t>port]/[database</a:t>
            </a:r>
            <a:r>
              <a:rPr lang="en-US" sz="2400" b="1" dirty="0" smtClean="0">
                <a:solidFill>
                  <a:schemeClr val="bg1"/>
                </a:solidFill>
              </a:rPr>
              <a:t>][?</a:t>
            </a:r>
            <a:r>
              <a:rPr lang="en-US" sz="2400" b="1" dirty="0">
                <a:solidFill>
                  <a:schemeClr val="bg1"/>
                </a:solidFill>
              </a:rPr>
              <a:t>propertyName1][=propertyValue1</a:t>
            </a:r>
            <a:r>
              <a:rPr lang="en-US" sz="2400" b="1" dirty="0" smtClean="0">
                <a:solidFill>
                  <a:schemeClr val="bg1"/>
                </a:solidFill>
              </a:rPr>
              <a:t>][&amp;</a:t>
            </a:r>
            <a:r>
              <a:rPr lang="en-US" sz="2400" b="1" dirty="0">
                <a:solidFill>
                  <a:schemeClr val="bg1"/>
                </a:solidFill>
              </a:rPr>
              <a:t>propertyName2][=propertyValue2</a:t>
            </a:r>
            <a:r>
              <a:rPr lang="en-US" sz="2400" b="1" dirty="0" smtClean="0">
                <a:solidFill>
                  <a:schemeClr val="bg1"/>
                </a:solidFill>
              </a:rPr>
              <a:t>]...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bg1"/>
                </a:solidFill>
              </a:rPr>
              <a:t>host:port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is the host name and port number of the computer hosting your database. If not specified, the default values of host and port are 127.0.0.1 and 3306, respectively.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database is the name of the database to connect to. If not specified, a connection is made with no default database.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failover is the name of a standby database (MySQL Connector/J supports failover).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propertyName</a:t>
            </a:r>
            <a:r>
              <a:rPr lang="en-US" sz="2400" dirty="0">
                <a:solidFill>
                  <a:schemeClr val="bg1"/>
                </a:solidFill>
              </a:rPr>
              <a:t>=</a:t>
            </a:r>
            <a:r>
              <a:rPr lang="en-US" sz="2400" dirty="0" err="1">
                <a:solidFill>
                  <a:schemeClr val="bg1"/>
                </a:solidFill>
              </a:rPr>
              <a:t>propertyValue</a:t>
            </a:r>
            <a:r>
              <a:rPr lang="en-US" sz="2400" dirty="0">
                <a:solidFill>
                  <a:schemeClr val="bg1"/>
                </a:solidFill>
              </a:rPr>
              <a:t> represents an optional, ampersand-separated list of properties. 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3200" u="sng" dirty="0">
                <a:solidFill>
                  <a:schemeClr val="bg1"/>
                </a:solidFill>
              </a:rPr>
              <a:t>Ex: </a:t>
            </a:r>
            <a:r>
              <a:rPr lang="en-US" sz="3200" dirty="0" err="1">
                <a:solidFill>
                  <a:schemeClr val="bg1"/>
                </a:solidFill>
              </a:rPr>
              <a:t>jdbc:mysql</a:t>
            </a:r>
            <a:r>
              <a:rPr lang="en-US" sz="3200" dirty="0">
                <a:solidFill>
                  <a:schemeClr val="bg1"/>
                </a:solidFill>
              </a:rPr>
              <a:t>://localhost:3306/</a:t>
            </a:r>
            <a:r>
              <a:rPr lang="en-US" sz="3200" dirty="0" err="1">
                <a:solidFill>
                  <a:schemeClr val="bg1"/>
                </a:solidFill>
              </a:rPr>
              <a:t>mysql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15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7937"/>
            <a:ext cx="8952613" cy="672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614938" cy="6461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01113" y="542925"/>
            <a:ext cx="31718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Lab22.3: Demonstration JDBC connection to </a:t>
            </a:r>
            <a:r>
              <a:rPr lang="en-US" sz="2400" dirty="0" err="1"/>
              <a:t>mysql</a:t>
            </a:r>
            <a:r>
              <a:rPr lang="en-US" sz="2400" dirty="0"/>
              <a:t> </a:t>
            </a:r>
            <a:r>
              <a:rPr lang="en-US" sz="2400" dirty="0" err="1"/>
              <a:t>db</a:t>
            </a:r>
            <a:r>
              <a:rPr lang="en-US" sz="2400" dirty="0"/>
              <a:t> and query the </a:t>
            </a:r>
            <a:r>
              <a:rPr lang="en-US" sz="2400" dirty="0" smtClean="0"/>
              <a:t>table.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/>
              <a:t>Lab22.4: Demonstration JDBC connection to </a:t>
            </a:r>
            <a:r>
              <a:rPr lang="en-US" sz="2400" dirty="0" err="1"/>
              <a:t>mysql</a:t>
            </a:r>
            <a:r>
              <a:rPr lang="en-US" sz="2400" dirty="0"/>
              <a:t> </a:t>
            </a:r>
            <a:r>
              <a:rPr lang="en-US" sz="2400" dirty="0" err="1"/>
              <a:t>db</a:t>
            </a:r>
            <a:r>
              <a:rPr lang="en-US" sz="2400" dirty="0"/>
              <a:t> using try with Resource </a:t>
            </a:r>
            <a:r>
              <a:rPr lang="en-US" sz="2400" dirty="0" smtClean="0"/>
              <a:t>statement.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635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4" y="186729"/>
            <a:ext cx="8643666" cy="648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3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3" y="206984"/>
            <a:ext cx="8615091" cy="646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04" y="206983"/>
            <a:ext cx="8592041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25" y="206983"/>
            <a:ext cx="8565588" cy="642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3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34" y="160337"/>
            <a:ext cx="8654236" cy="649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42156"/>
            <a:ext cx="8793093" cy="659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4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04" y="206983"/>
            <a:ext cx="8592041" cy="644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76394" y="206984"/>
            <a:ext cx="10501312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 smtClean="0">
                <a:solidFill>
                  <a:schemeClr val="bg1"/>
                </a:solidFill>
              </a:rPr>
              <a:t>DataSource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Preferred </a:t>
            </a:r>
            <a:r>
              <a:rPr lang="en-US" sz="3200" dirty="0">
                <a:solidFill>
                  <a:schemeClr val="bg1"/>
                </a:solidFill>
              </a:rPr>
              <a:t>means of getting a connection to a data </a:t>
            </a:r>
            <a:r>
              <a:rPr lang="en-US" sz="3200" dirty="0" smtClean="0">
                <a:solidFill>
                  <a:schemeClr val="bg1"/>
                </a:solidFill>
              </a:rPr>
              <a:t>source.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Provides </a:t>
            </a:r>
            <a:r>
              <a:rPr lang="en-US" sz="3200" dirty="0">
                <a:solidFill>
                  <a:schemeClr val="bg1"/>
                </a:solidFill>
              </a:rPr>
              <a:t>connection </a:t>
            </a:r>
            <a:r>
              <a:rPr lang="en-US" sz="3200" dirty="0" smtClean="0">
                <a:solidFill>
                  <a:schemeClr val="bg1"/>
                </a:solidFill>
              </a:rPr>
              <a:t>pooling.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Provides distributed transactions.</a:t>
            </a:r>
            <a:endParaRPr lang="en-US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 JDBC driver should include at least a basic </a:t>
            </a:r>
            <a:r>
              <a:rPr lang="en-US" sz="3200" dirty="0" err="1">
                <a:solidFill>
                  <a:schemeClr val="bg1"/>
                </a:solidFill>
              </a:rPr>
              <a:t>DataSource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implementation (Connection objects that are not pooled or used in distributed transactions).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Provides caching </a:t>
            </a:r>
            <a:r>
              <a:rPr lang="en-US" sz="3200" dirty="0">
                <a:solidFill>
                  <a:schemeClr val="bg1"/>
                </a:solidFill>
              </a:rPr>
              <a:t>of </a:t>
            </a:r>
            <a:r>
              <a:rPr lang="en-US" sz="3200" dirty="0" err="1">
                <a:solidFill>
                  <a:schemeClr val="bg1"/>
                </a:solidFill>
              </a:rPr>
              <a:t>PreparedStatement</a:t>
            </a:r>
            <a:r>
              <a:rPr lang="en-US" sz="3200" dirty="0">
                <a:solidFill>
                  <a:schemeClr val="bg1"/>
                </a:solidFill>
              </a:rPr>
              <a:t> for faster </a:t>
            </a:r>
            <a:r>
              <a:rPr lang="en-US" sz="3200" dirty="0" smtClean="0">
                <a:solidFill>
                  <a:schemeClr val="bg1"/>
                </a:solidFill>
              </a:rPr>
              <a:t>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Configure Connection </a:t>
            </a:r>
            <a:r>
              <a:rPr lang="en-US" sz="3200" dirty="0">
                <a:solidFill>
                  <a:schemeClr val="bg1"/>
                </a:solidFill>
              </a:rPr>
              <a:t>timeout </a:t>
            </a:r>
            <a:r>
              <a:rPr lang="en-US" sz="3200" dirty="0" smtClean="0">
                <a:solidFill>
                  <a:schemeClr val="bg1"/>
                </a:solidFill>
              </a:rPr>
              <a:t>settings.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Centralized logging.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ResultSet</a:t>
            </a:r>
            <a:r>
              <a:rPr lang="en-US" sz="3200" dirty="0">
                <a:solidFill>
                  <a:schemeClr val="bg1"/>
                </a:solidFill>
              </a:rPr>
              <a:t> maximum size </a:t>
            </a:r>
            <a:r>
              <a:rPr lang="en-US" sz="3200" dirty="0" smtClean="0">
                <a:solidFill>
                  <a:schemeClr val="bg1"/>
                </a:solidFill>
              </a:rPr>
              <a:t>threshold.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Enables code portability.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8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0088" y="500063"/>
            <a:ext cx="1050131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 smtClean="0">
                <a:solidFill>
                  <a:schemeClr val="bg1"/>
                </a:solidFill>
              </a:rPr>
              <a:t>DataSource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Ex: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For Java DB: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org.apache.derby.jdbc.ClientDataSource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 smtClean="0">
                <a:solidFill>
                  <a:schemeClr val="bg1"/>
                </a:solidFill>
              </a:rPr>
              <a:t>For MySQL: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com.mysql.jdbc.jdbc2.optional.MysqlDataSource</a:t>
            </a:r>
            <a:endParaRPr lang="en-US" sz="3200" dirty="0" smtClean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82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768690" cy="65765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29700" y="614363"/>
            <a:ext cx="3028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Lab22.4: Demonstration JDBC connection to </a:t>
            </a:r>
            <a:r>
              <a:rPr lang="en-US" sz="2800" dirty="0" err="1"/>
              <a:t>mysql</a:t>
            </a:r>
            <a:r>
              <a:rPr lang="en-US" sz="2800" dirty="0"/>
              <a:t> </a:t>
            </a:r>
            <a:r>
              <a:rPr lang="en-US" sz="2800" dirty="0" err="1"/>
              <a:t>db</a:t>
            </a:r>
            <a:r>
              <a:rPr lang="en-US" sz="2800" dirty="0"/>
              <a:t> using </a:t>
            </a:r>
            <a:r>
              <a:rPr lang="en-US" sz="2800" dirty="0" err="1"/>
              <a:t>DataSource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691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15" y="206984"/>
            <a:ext cx="11644369" cy="6444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0405" y="47776"/>
            <a:ext cx="105013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>
                <a:solidFill>
                  <a:schemeClr val="bg1"/>
                </a:solidFill>
              </a:rPr>
              <a:t>JDBC Exceptions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</a:rPr>
              <a:t>JDBC throws </a:t>
            </a:r>
            <a:r>
              <a:rPr lang="en-US" sz="2800" dirty="0">
                <a:solidFill>
                  <a:schemeClr val="bg1"/>
                </a:solidFill>
              </a:rPr>
              <a:t>an instance of </a:t>
            </a:r>
            <a:r>
              <a:rPr lang="en-US" sz="2800" dirty="0" err="1">
                <a:solidFill>
                  <a:schemeClr val="bg1"/>
                </a:solidFill>
              </a:rPr>
              <a:t>SQLException</a:t>
            </a:r>
            <a:r>
              <a:rPr lang="en-US" sz="2800" dirty="0">
                <a:solidFill>
                  <a:schemeClr val="bg1"/>
                </a:solidFill>
              </a:rPr>
              <a:t> as opposed to </a:t>
            </a:r>
            <a:r>
              <a:rPr lang="en-US" sz="2800" dirty="0" smtClean="0">
                <a:solidFill>
                  <a:schemeClr val="bg1"/>
                </a:solidFill>
              </a:rPr>
              <a:t>Exception.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4" y="1467381"/>
            <a:ext cx="11056999" cy="51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17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4" y="224872"/>
            <a:ext cx="8674995" cy="65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3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70871" cy="65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4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623803" cy="646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25840" cy="66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8"/>
            <a:ext cx="8768349" cy="65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770871" cy="65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9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884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4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6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76266" cy="66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11026"/>
            <a:ext cx="8798740" cy="65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9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4" y="160337"/>
            <a:ext cx="8804711" cy="66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9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795584" cy="65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0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930216" cy="66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786781" cy="65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7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768851" cy="65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0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78196"/>
            <a:ext cx="12052984" cy="67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70437"/>
            <a:ext cx="8924579" cy="669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804711" cy="660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1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2" y="270267"/>
            <a:ext cx="11469966" cy="64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8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759825" cy="656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9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05" y="160338"/>
            <a:ext cx="8760720" cy="65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9" y="159741"/>
            <a:ext cx="8849396" cy="66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7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2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2" y="257630"/>
            <a:ext cx="11443134" cy="6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05796"/>
            <a:ext cx="8822271" cy="662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9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1" y="160338"/>
            <a:ext cx="8812304" cy="66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8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ResultSet</a:t>
            </a:r>
            <a:r>
              <a:rPr lang="en-US" sz="3200" b="1" dirty="0" smtClean="0">
                <a:solidFill>
                  <a:schemeClr val="bg1"/>
                </a:solidFill>
              </a:rPr>
              <a:t> and Cursors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rows that satisfy the conditions of a query are called the result set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number of rows returned in a result set can be zero, one, or many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user can access the data in a result set one row at a time, and a cursor provides the means to do </a:t>
            </a:r>
            <a:r>
              <a:rPr lang="en-US" sz="2400" dirty="0" smtClean="0">
                <a:solidFill>
                  <a:schemeClr val="bg1"/>
                </a:solidFill>
              </a:rPr>
              <a:t>that.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cursor can be thought of as a pointer into a file that contains the rows of the result set, and that pointer has the ability to keep track of which row is currently being </a:t>
            </a:r>
            <a:r>
              <a:rPr lang="en-US" sz="2400" dirty="0" smtClean="0">
                <a:solidFill>
                  <a:schemeClr val="bg1"/>
                </a:solidFill>
              </a:rPr>
              <a:t>accessed.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Most DBMSs create a cursor automatically when a result set is generated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Result </a:t>
            </a:r>
            <a:r>
              <a:rPr lang="en-US" sz="2400" dirty="0">
                <a:solidFill>
                  <a:schemeClr val="bg1"/>
                </a:solidFill>
              </a:rPr>
              <a:t>set's </a:t>
            </a:r>
            <a:r>
              <a:rPr lang="en-US" sz="2400" dirty="0" smtClean="0">
                <a:solidFill>
                  <a:schemeClr val="bg1"/>
                </a:solidFill>
              </a:rPr>
              <a:t>cursor can be moved </a:t>
            </a:r>
            <a:r>
              <a:rPr lang="en-US" sz="2400" dirty="0">
                <a:solidFill>
                  <a:schemeClr val="bg1"/>
                </a:solidFill>
              </a:rPr>
              <a:t>both forward and backward and also allowing it to move to a specified row or to a row whose position is relative to another </a:t>
            </a:r>
            <a:r>
              <a:rPr lang="en-US" sz="2400" dirty="0" smtClean="0">
                <a:solidFill>
                  <a:schemeClr val="bg1"/>
                </a:solidFill>
              </a:rPr>
              <a:t>row.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7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24474"/>
            <a:ext cx="8888413" cy="666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31263" cy="66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8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16975" cy="6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16975" cy="6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6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45538" cy="65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759825" cy="65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731250" cy="65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53048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0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774113" cy="658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3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45538" cy="655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2" y="160338"/>
            <a:ext cx="8742296" cy="65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2" y="160337"/>
            <a:ext cx="8856596" cy="66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9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3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81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0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745538" cy="65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60337"/>
            <a:ext cx="8822137" cy="661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8"/>
            <a:ext cx="8774113" cy="65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88400" cy="659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59741"/>
            <a:ext cx="8816975" cy="661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59741"/>
            <a:ext cx="8845550" cy="664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8"/>
            <a:ext cx="8774113" cy="658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00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845550" cy="664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5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8"/>
            <a:ext cx="8716963" cy="654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802688" cy="660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9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82137" cy="65866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375" y="5300663"/>
            <a:ext cx="6897688" cy="942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Any JDBC 4.0 drivers that are found in your class path are automatically loaded. (However, you must manually load any drivers prior to JDBC 4.0 with the method </a:t>
            </a:r>
            <a:r>
              <a:rPr lang="en-US" dirty="0" err="1">
                <a:solidFill>
                  <a:schemeClr val="bg1"/>
                </a:solidFill>
              </a:rPr>
              <a:t>Class.forName</a:t>
            </a:r>
            <a:r>
              <a:rPr lang="en-US" dirty="0">
                <a:solidFill>
                  <a:schemeClr val="bg1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49046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235201"/>
            <a:ext cx="8614938" cy="646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11564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0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45810"/>
            <a:ext cx="8768974" cy="658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802688" cy="660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0" y="160338"/>
            <a:ext cx="8840128" cy="663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7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867401" cy="665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3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97265" cy="65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91" y="195910"/>
            <a:ext cx="8756583" cy="656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3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7"/>
            <a:ext cx="8758767" cy="65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8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09" y="160338"/>
            <a:ext cx="8862819" cy="664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773272" cy="657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2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4" y="160337"/>
            <a:ext cx="8750921" cy="65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9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Transaction Locks: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363" y="1385888"/>
            <a:ext cx="1102995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smtClean="0">
                <a:solidFill>
                  <a:schemeClr val="bg1"/>
                </a:solidFill>
              </a:rPr>
              <a:t>Lock :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Mechanism </a:t>
            </a:r>
            <a:r>
              <a:rPr lang="en-US" sz="2400" dirty="0">
                <a:solidFill>
                  <a:schemeClr val="bg1"/>
                </a:solidFill>
              </a:rPr>
              <a:t>that prohibits two transactions from manipulating the same data at the same </a:t>
            </a:r>
            <a:r>
              <a:rPr lang="en-US" sz="2400" dirty="0" smtClean="0">
                <a:solidFill>
                  <a:schemeClr val="bg1"/>
                </a:solidFill>
              </a:rPr>
              <a:t>time.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i="1" u="sng" dirty="0" smtClean="0">
                <a:solidFill>
                  <a:schemeClr val="bg1"/>
                </a:solidFill>
              </a:rPr>
              <a:t>Table Lock: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Prevents </a:t>
            </a:r>
            <a:r>
              <a:rPr lang="en-US" sz="2400" dirty="0">
                <a:solidFill>
                  <a:schemeClr val="bg1"/>
                </a:solidFill>
              </a:rPr>
              <a:t>a table from being dropped if there is an uncommitted transaction on that </a:t>
            </a:r>
            <a:r>
              <a:rPr lang="en-US" sz="2400" dirty="0" smtClean="0">
                <a:solidFill>
                  <a:schemeClr val="bg1"/>
                </a:solidFill>
              </a:rPr>
              <a:t>table.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i="1" u="sng" dirty="0" smtClean="0">
                <a:solidFill>
                  <a:schemeClr val="bg1"/>
                </a:solidFill>
              </a:rPr>
              <a:t>Row Lock:</a:t>
            </a:r>
          </a:p>
          <a:p>
            <a:r>
              <a:rPr lang="en-US" sz="2400" dirty="0">
                <a:solidFill>
                  <a:schemeClr val="bg1"/>
                </a:solidFill>
              </a:rPr>
              <a:t>A row lock prevents two transactions from modifying the same row, or it prevents one transaction from selecting a row while another transaction is still modifying </a:t>
            </a:r>
            <a:r>
              <a:rPr lang="en-US" sz="2400" dirty="0" smtClean="0">
                <a:solidFill>
                  <a:schemeClr val="bg1"/>
                </a:solidFill>
              </a:rPr>
              <a:t>it.</a:t>
            </a:r>
          </a:p>
        </p:txBody>
      </p:sp>
    </p:spTree>
    <p:extLst>
      <p:ext uri="{BB962C8B-B14F-4D97-AF65-F5344CB8AC3E}">
        <p14:creationId xmlns:p14="http://schemas.microsoft.com/office/powerpoint/2010/main" val="321874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" y="160338"/>
            <a:ext cx="8988850" cy="67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0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574" y="1714260"/>
            <a:ext cx="609685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307974" y="262826"/>
            <a:ext cx="11643619" cy="6442774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307974" y="1103086"/>
            <a:ext cx="11643619" cy="58057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4820" y="390569"/>
            <a:ext cx="5650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Running Eclipse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312" y="1392766"/>
            <a:ext cx="7942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952" y="1132114"/>
            <a:ext cx="10529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1670" y="1452282"/>
            <a:ext cx="1089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670" y="1362946"/>
            <a:ext cx="10771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39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0375" y="524435"/>
            <a:ext cx="1104106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References:</a:t>
            </a:r>
          </a:p>
          <a:p>
            <a:r>
              <a:rPr lang="en-US" sz="2400" b="1" dirty="0">
                <a:hlinkClick r:id="rId2"/>
              </a:rPr>
              <a:t>http://</a:t>
            </a:r>
            <a:r>
              <a:rPr lang="en-US" sz="2400" b="1" dirty="0" smtClean="0">
                <a:hlinkClick r:id="rId2"/>
              </a:rPr>
              <a:t>www.slideshare.net/itsec/jdbc-tutorial</a:t>
            </a:r>
            <a:endParaRPr lang="en-US" sz="2400" b="1" dirty="0" smtClean="0"/>
          </a:p>
          <a:p>
            <a:r>
              <a:rPr lang="en-US" sz="2400" b="1" dirty="0">
                <a:hlinkClick r:id="rId3"/>
              </a:rPr>
              <a:t>http://</a:t>
            </a:r>
            <a:r>
              <a:rPr lang="en-US" sz="2400" b="1" dirty="0" smtClean="0">
                <a:hlinkClick r:id="rId3"/>
              </a:rPr>
              <a:t>www.slideshare.net/myrajendra/interface-result-set</a:t>
            </a:r>
            <a:endParaRPr lang="en-US" sz="2400" b="1" dirty="0" smtClean="0"/>
          </a:p>
          <a:p>
            <a:r>
              <a:rPr lang="en-US" sz="2400" b="1" dirty="0">
                <a:hlinkClick r:id="rId4"/>
              </a:rPr>
              <a:t>http://</a:t>
            </a:r>
            <a:r>
              <a:rPr lang="en-US" sz="2400" b="1" dirty="0" smtClean="0">
                <a:hlinkClick r:id="rId4"/>
              </a:rPr>
              <a:t>www.slideshare.net/antonkeks/java-course-13-jdbc-db-access</a:t>
            </a:r>
            <a:endParaRPr lang="en-US" sz="2400" b="1" dirty="0" smtClean="0"/>
          </a:p>
          <a:p>
            <a:r>
              <a:rPr lang="en-US" sz="2400" b="1" dirty="0">
                <a:hlinkClick r:id="rId5"/>
              </a:rPr>
              <a:t>http://</a:t>
            </a:r>
            <a:r>
              <a:rPr lang="en-US" sz="2400" b="1" dirty="0" smtClean="0">
                <a:hlinkClick r:id="rId5"/>
              </a:rPr>
              <a:t>www.slideshare.net/itsec/jdbc-java-database-connectivity-4071670</a:t>
            </a:r>
            <a:endParaRPr lang="en-US" sz="2400" b="1" dirty="0" smtClean="0"/>
          </a:p>
          <a:p>
            <a:r>
              <a:rPr lang="en-US" sz="2400" b="1" dirty="0">
                <a:hlinkClick r:id="rId6"/>
              </a:rPr>
              <a:t>http://</a:t>
            </a:r>
            <a:r>
              <a:rPr lang="en-US" sz="2400" b="1" dirty="0" smtClean="0">
                <a:hlinkClick r:id="rId6"/>
              </a:rPr>
              <a:t>www.slideshare.net/becoolever/connection-pooling</a:t>
            </a:r>
            <a:endParaRPr lang="en-US" sz="2400" b="1" dirty="0" smtClean="0"/>
          </a:p>
          <a:p>
            <a:r>
              <a:rPr lang="en-US" sz="2400" b="1" dirty="0">
                <a:hlinkClick r:id="rId7"/>
              </a:rPr>
              <a:t>http://</a:t>
            </a:r>
            <a:r>
              <a:rPr lang="en-US" sz="2400" b="1" dirty="0" smtClean="0">
                <a:hlinkClick r:id="rId7"/>
              </a:rPr>
              <a:t>www.journaldev.com/2509/jdbc-datasource-example-oracle-mysql-and-apache-dbcp-tutorial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232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10016</TotalTime>
  <Words>1196</Words>
  <Application>Microsoft Office PowerPoint</Application>
  <PresentationFormat>Widescreen</PresentationFormat>
  <Paragraphs>319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7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Java - miscellaneous</vt:lpstr>
      <vt:lpstr>Java - miscellaneous</vt:lpstr>
      <vt:lpstr>Java - miscellaneous</vt:lpstr>
      <vt:lpstr>Advanced java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2080</cp:revision>
  <dcterms:created xsi:type="dcterms:W3CDTF">2015-08-26T11:57:20Z</dcterms:created>
  <dcterms:modified xsi:type="dcterms:W3CDTF">2015-11-24T07:11:52Z</dcterms:modified>
</cp:coreProperties>
</file>